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2" r:id="rId3"/>
    <p:sldId id="332" r:id="rId4"/>
    <p:sldId id="352" r:id="rId5"/>
    <p:sldId id="376" r:id="rId6"/>
    <p:sldId id="377" r:id="rId7"/>
    <p:sldId id="399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91" r:id="rId16"/>
    <p:sldId id="392" r:id="rId17"/>
    <p:sldId id="393" r:id="rId18"/>
    <p:sldId id="394" r:id="rId19"/>
    <p:sldId id="388" r:id="rId20"/>
    <p:sldId id="385" r:id="rId21"/>
    <p:sldId id="386" r:id="rId22"/>
    <p:sldId id="389" r:id="rId23"/>
    <p:sldId id="398" r:id="rId24"/>
    <p:sldId id="395" r:id="rId25"/>
    <p:sldId id="396" r:id="rId26"/>
    <p:sldId id="397" r:id="rId27"/>
    <p:sldId id="296" r:id="rId28"/>
    <p:sldId id="375" r:id="rId29"/>
    <p:sldId id="298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vo Duarte" userId="931f4e78d360d414" providerId="LiveId" clId="{4D083408-3A9F-4B30-A55D-55933BED8506}"/>
    <pc:docChg chg="delSld">
      <pc:chgData name="Tavo Duarte" userId="931f4e78d360d414" providerId="LiveId" clId="{4D083408-3A9F-4B30-A55D-55933BED8506}" dt="2019-04-27T23:09:12.006" v="0" actId="2696"/>
      <pc:docMkLst>
        <pc:docMk/>
      </pc:docMkLst>
      <pc:sldChg chg="del">
        <pc:chgData name="Tavo Duarte" userId="931f4e78d360d414" providerId="LiveId" clId="{4D083408-3A9F-4B30-A55D-55933BED8506}" dt="2019-04-27T23:09:12.006" v="0" actId="2696"/>
        <pc:sldMkLst>
          <pc:docMk/>
          <pc:sldMk cId="4132531350" sldId="3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0AFF0-740F-4D76-BE1F-0311EC95416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F63F-1C01-4308-A42C-39F18760A87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756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BCBD9-749F-4882-9844-D98DAA155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522E84-E40B-498E-8B52-9454F869E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EC071-04C3-4960-8D18-609C4AC6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AEA-6137-42AC-894D-58A66C3950F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EDBC3-3721-4F8C-91CC-9B31D430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C9BAE8-9449-4672-BE99-2162CC49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B2EF-62BB-4F4F-867F-F095E8CA4B7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931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FD5CD-5D2F-4BF4-9094-E820ED63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AEC028-4853-431E-82B9-C5B91B177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F8882A-343A-49C5-97E0-D40E43C7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AEA-6137-42AC-894D-58A66C3950F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4D4BD9-265F-4359-A510-07750C09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D81798-7BA0-490E-AB61-480CE41A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B2EF-62BB-4F4F-867F-F095E8CA4B7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365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569AAA-1566-4E4F-BA8C-1D8D7A051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C0E8DB-B329-464E-894A-2DDA0A7C7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8748E-8DFC-492F-955C-8BEE3ECF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AEA-6137-42AC-894D-58A66C3950F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8EB6B-A12B-4950-B1E2-0E3E2C64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CEC830-C489-4F31-9EB8-58ECA0D4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B2EF-62BB-4F4F-867F-F095E8CA4B7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350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55555-70C7-4929-8BF7-E7350714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F517C3-714E-431F-891A-B3C145E60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556C12-CA77-403B-A09E-E20B5B2F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AEA-6137-42AC-894D-58A66C3950F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DB324-2BDC-4327-AC85-737EFA68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A43801-1B85-4852-B926-CB77ED1E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B2EF-62BB-4F4F-867F-F095E8CA4B7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762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AA632-696E-42A7-ABDB-F3361917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24FE60-4F28-49E7-9DD0-12EBBB1B3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49A29D-A12F-4D7F-A225-660A292B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AEA-6137-42AC-894D-58A66C3950F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8BB58B-9C9E-49D3-B9B0-87E7B156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E7E14A-28AE-45E5-BAC9-AB9F0515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B2EF-62BB-4F4F-867F-F095E8CA4B7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410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895DF-58F6-4CA4-B5AA-B50DFF05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D3750F-E9E5-4A2C-B9D4-7F1FEACC0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98FBE4-2893-4CC4-AD30-7136FCDBD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319BAB-0C17-4197-AED2-DE4FA4D1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AEA-6137-42AC-894D-58A66C3950F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A7B0A9-3854-49F9-88C3-1A81EE87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309716-2896-4171-832C-33E9D70D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B2EF-62BB-4F4F-867F-F095E8CA4B7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758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4EB80-77EE-4FFB-8201-8B43DD2E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395274-C5F8-4E04-96B0-40ED94578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0921A7-795E-41CE-9F1C-93A7E3973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8A4158-ADEA-4345-BF42-6CD89E0E0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F97EC7-A334-4DA5-84BE-CAF5AB45C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B25F87-7172-4E42-8A44-4831B62A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AEA-6137-42AC-894D-58A66C3950F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B2EF3F-FBFF-4915-A7C7-4ED09B8E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5A309C-55FC-459A-B690-99D556D9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B2EF-62BB-4F4F-867F-F095E8CA4B7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677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C045C-1864-48E0-A8E2-978C6BE5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EB530A-1D55-4661-928D-65C833DA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AEA-6137-42AC-894D-58A66C3950F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31E967-035D-4AA7-9969-B4F9C650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9A63CD-1FD9-4985-A933-710DDD1C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B2EF-62BB-4F4F-867F-F095E8CA4B7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141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0D3062-5160-4798-A5B6-9C9AFA85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AEA-6137-42AC-894D-58A66C3950F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891B0D-3797-4C24-8C2B-D2E51F03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85B29A-8BA3-48FF-9C0C-08E3C6D8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B2EF-62BB-4F4F-867F-F095E8CA4B7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470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0A2F7-E2FE-4681-B749-DE0BC697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E2D927-BE39-4C8F-8D84-BE10141C1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3C9A1-F83F-409D-A41B-F1A186CD9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583F09-CE27-40B1-9D7F-BBFC6A0C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AEA-6137-42AC-894D-58A66C3950F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F49E96-3C9F-436C-86BC-D8817902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A4792C-3766-4E3A-BC16-7ABDF8D8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B2EF-62BB-4F4F-867F-F095E8CA4B7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888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D00B7-5BB1-434F-B7BA-F97E4D1C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19B991-6513-4174-8545-F4EFFB5B5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86C088-2632-4E80-B520-EFFDAB203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088B7F-C238-4488-8038-272BC96F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AEA-6137-42AC-894D-58A66C3950F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DC8CE9-FC63-446A-879F-F0F8D0F2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E429AD-41CA-4D3A-BE79-24785055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B2EF-62BB-4F4F-867F-F095E8CA4B7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008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69A7E1-4358-4B9C-B655-5326FFC6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454A34-6B4A-4984-B63D-538C7257D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870C3C-8625-4156-9FCB-6E47B01FB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58AEA-6137-42AC-894D-58A66C3950F4}" type="datetimeFigureOut">
              <a:rPr lang="es-MX" smtClean="0"/>
              <a:t>27/04/2019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2987CE-0FF2-4F87-89D0-EA16B10F7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AE412-5F42-48C6-BC1D-97AA75C14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B2EF-62BB-4F4F-867F-F095E8CA4B7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522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ifrail.com/es/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vivifrail.com/es/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iatriamoreli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A4465B3C-1151-4A23-8882-11573C19466B}"/>
              </a:ext>
            </a:extLst>
          </p:cNvPr>
          <p:cNvSpPr txBox="1">
            <a:spLocks/>
          </p:cNvSpPr>
          <p:nvPr/>
        </p:nvSpPr>
        <p:spPr>
          <a:xfrm>
            <a:off x="1418941" y="2553266"/>
            <a:ext cx="9144000" cy="878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FRAGILIDAD EN EL </a:t>
            </a:r>
          </a:p>
          <a:p>
            <a:r>
              <a:rPr lang="es-MX" sz="4000" b="1" dirty="0"/>
              <a:t>ADULTO MAYOR</a:t>
            </a:r>
            <a:endParaRPr lang="es-MX" sz="18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BFC4F00-BE96-4019-B1F8-72E2599CD6D9}"/>
              </a:ext>
            </a:extLst>
          </p:cNvPr>
          <p:cNvSpPr txBox="1"/>
          <p:nvPr/>
        </p:nvSpPr>
        <p:spPr>
          <a:xfrm>
            <a:off x="8512568" y="5095145"/>
            <a:ext cx="3262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Dr. José Octavio Duarte Flores</a:t>
            </a:r>
          </a:p>
          <a:p>
            <a:r>
              <a:rPr lang="es-MX" dirty="0"/>
              <a:t>Médico Geriatra TV HGZ 83 IMSS</a:t>
            </a:r>
          </a:p>
          <a:p>
            <a:r>
              <a:rPr lang="es-MX" dirty="0"/>
              <a:t>Hospital Victoria Medical Center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D67D72C-4276-462F-B825-4D1C62EC5357}"/>
              </a:ext>
            </a:extLst>
          </p:cNvPr>
          <p:cNvSpPr txBox="1"/>
          <p:nvPr/>
        </p:nvSpPr>
        <p:spPr>
          <a:xfrm>
            <a:off x="3752152" y="1253428"/>
            <a:ext cx="4687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/>
              <a:t>NACIONAL MONTE DE PIEDAD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8512568" y="6425712"/>
            <a:ext cx="3726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Morelia Michoacán a 26 de abril del 2019.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BC15A9-B649-4358-891F-6B2312124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67" y="208327"/>
            <a:ext cx="2480327" cy="24207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FF0CA6-C728-4F68-9EF1-B9A27181E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387" y="614517"/>
            <a:ext cx="2690446" cy="18010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65380D-4CB1-4337-A018-D077FC26F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829" y="3597617"/>
            <a:ext cx="4423112" cy="22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35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SINDROME DE FRAGILIDAD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Estado de vulnerabilidad </a:t>
            </a:r>
          </a:p>
          <a:p>
            <a:r>
              <a:rPr lang="es-MX" dirty="0"/>
              <a:t>Factor estresor                              evento adverso en el individuo. </a:t>
            </a:r>
          </a:p>
          <a:p>
            <a:endParaRPr lang="es-MX" dirty="0"/>
          </a:p>
          <a:p>
            <a:r>
              <a:rPr lang="es-MX" dirty="0"/>
              <a:t>Enfermedades → Polifarmacia. </a:t>
            </a:r>
          </a:p>
          <a:p>
            <a:r>
              <a:rPr lang="es-MX" dirty="0"/>
              <a:t>Dependencia → Discapacidad. </a:t>
            </a:r>
          </a:p>
          <a:p>
            <a:r>
              <a:rPr lang="es-MX" dirty="0"/>
              <a:t>Mortalidad.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3FD1F844-F3BB-48AC-A7B7-D9BFEB08122E}"/>
              </a:ext>
            </a:extLst>
          </p:cNvPr>
          <p:cNvSpPr/>
          <p:nvPr/>
        </p:nvSpPr>
        <p:spPr>
          <a:xfrm>
            <a:off x="3422469" y="2351314"/>
            <a:ext cx="2063931" cy="300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071377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PREVALENCIA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A los 65 años → 1 de cada 10 es frágil.</a:t>
            </a:r>
          </a:p>
          <a:p>
            <a:r>
              <a:rPr lang="es-MX" dirty="0"/>
              <a:t>A los 85 años → 5 de cada 10 es frágil.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Prejuicio → Fragilismo.  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0EAA6FB-9189-4DAB-90ED-C89196D16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691" y="2583022"/>
            <a:ext cx="5888219" cy="28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25915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DIAGNOSTICO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L. Fried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689BBB8-2573-4177-BF34-5213F8DFB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73" y="2348320"/>
            <a:ext cx="1819275" cy="1847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CDA758-5ED4-4A46-B909-22C56EA4BC89}"/>
              </a:ext>
            </a:extLst>
          </p:cNvPr>
          <p:cNvSpPr txBox="1"/>
          <p:nvPr/>
        </p:nvSpPr>
        <p:spPr>
          <a:xfrm>
            <a:off x="4861902" y="1027906"/>
            <a:ext cx="63706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/>
              <a:t>Perdida inexplicable de peso.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/>
              <a:t>Fatiga.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/>
              <a:t>Fuerza disminuida.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/>
              <a:t>Menor velocidad de la marcha.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/>
              <a:t>Actividad física disminuida.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5EA554-7550-46C2-B07F-9607364C0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455" y="4053304"/>
            <a:ext cx="45148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9067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ASOCIACIÓN CON SARCOPENIA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Menor masa muscular. </a:t>
            </a:r>
          </a:p>
          <a:p>
            <a:r>
              <a:rPr lang="es-MX" dirty="0"/>
              <a:t>Menor fuerza muscular. </a:t>
            </a:r>
          </a:p>
          <a:p>
            <a:r>
              <a:rPr lang="es-MX" dirty="0"/>
              <a:t>Menor rendimiento físico.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8A8D441F-B094-4A6E-B558-BEEAB9559616}"/>
              </a:ext>
            </a:extLst>
          </p:cNvPr>
          <p:cNvGrpSpPr/>
          <p:nvPr/>
        </p:nvGrpSpPr>
        <p:grpSpPr>
          <a:xfrm>
            <a:off x="5751621" y="2721633"/>
            <a:ext cx="3208081" cy="3045687"/>
            <a:chOff x="7292339" y="2100310"/>
            <a:chExt cx="3208081" cy="3045687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52342602-5629-4493-8E9B-02983B69C36B}"/>
                </a:ext>
              </a:extLst>
            </p:cNvPr>
            <p:cNvSpPr txBox="1"/>
            <p:nvPr/>
          </p:nvSpPr>
          <p:spPr>
            <a:xfrm>
              <a:off x="8177348" y="2468341"/>
              <a:ext cx="2323072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/>
                <a:t>Caídas. </a:t>
              </a:r>
            </a:p>
            <a:p>
              <a:r>
                <a:rPr lang="es-MX" sz="2800" dirty="0"/>
                <a:t>Fracturas. </a:t>
              </a:r>
            </a:p>
            <a:p>
              <a:r>
                <a:rPr lang="es-MX" sz="2800" dirty="0"/>
                <a:t>Dependencia. </a:t>
              </a:r>
            </a:p>
            <a:p>
              <a:r>
                <a:rPr lang="es-MX" sz="2800" dirty="0"/>
                <a:t>Discapacidad. </a:t>
              </a:r>
            </a:p>
            <a:p>
              <a:r>
                <a:rPr lang="es-MX" sz="2800" dirty="0"/>
                <a:t>Comorbilidad. </a:t>
              </a:r>
            </a:p>
            <a:p>
              <a:r>
                <a:rPr lang="es-MX" sz="2800" dirty="0"/>
                <a:t>Mortalidad.  </a:t>
              </a:r>
            </a:p>
          </p:txBody>
        </p:sp>
        <p:sp>
          <p:nvSpPr>
            <p:cNvPr id="7" name="Flecha: hacia abajo 6">
              <a:extLst>
                <a:ext uri="{FF2B5EF4-FFF2-40B4-BE49-F238E27FC236}">
                  <a16:creationId xmlns:a16="http://schemas.microsoft.com/office/drawing/2014/main" id="{CC43704C-EB86-4843-9053-A311EFB5CF1F}"/>
                </a:ext>
              </a:extLst>
            </p:cNvPr>
            <p:cNvSpPr/>
            <p:nvPr/>
          </p:nvSpPr>
          <p:spPr>
            <a:xfrm rot="10800000">
              <a:off x="7292339" y="2100310"/>
              <a:ext cx="770709" cy="304568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197C2C54-71ED-4B09-8CEC-C31FD16FE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94" y="3429000"/>
            <a:ext cx="4022427" cy="24028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C983F3E-AE7D-462F-9D61-7C149FB17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244" y="243179"/>
            <a:ext cx="37623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93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CUESTIONARIO DE TAMIZAJE (FRAIL)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¿Está usted fatigado?</a:t>
            </a:r>
          </a:p>
          <a:p>
            <a:r>
              <a:rPr lang="es-MX" dirty="0"/>
              <a:t>¿Puede subir un piso de escaleras?</a:t>
            </a:r>
          </a:p>
          <a:p>
            <a:r>
              <a:rPr lang="es-MX" dirty="0"/>
              <a:t>¿Puede caminar más de una cuadra?</a:t>
            </a:r>
          </a:p>
          <a:p>
            <a:r>
              <a:rPr lang="es-MX" dirty="0"/>
              <a:t>¿Tiene usted más de cinco enfermedades?</a:t>
            </a:r>
          </a:p>
          <a:p>
            <a:r>
              <a:rPr lang="es-MX" dirty="0"/>
              <a:t>¿Ha perdido más de 5% de su peso en los últimos seis meses?  </a:t>
            </a:r>
          </a:p>
          <a:p>
            <a:endParaRPr lang="es-MX" dirty="0"/>
          </a:p>
          <a:p>
            <a:r>
              <a:rPr lang="es-MX" dirty="0"/>
              <a:t>3 o más = Frágil. </a:t>
            </a:r>
          </a:p>
          <a:p>
            <a:r>
              <a:rPr lang="es-MX" dirty="0"/>
              <a:t>1 o 2 = Prefrágil.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1550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¿POR QUÉ EVITAR LA FRAGILIDAD?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Relación con más enfermedades. </a:t>
            </a:r>
          </a:p>
          <a:p>
            <a:pPr lvl="1"/>
            <a:r>
              <a:rPr lang="es-MX" dirty="0"/>
              <a:t>Consumo de fármacos (polifarmacia). </a:t>
            </a:r>
          </a:p>
          <a:p>
            <a:endParaRPr lang="es-MX" dirty="0"/>
          </a:p>
          <a:p>
            <a:r>
              <a:rPr lang="es-MX" dirty="0"/>
              <a:t>Discapacidad. </a:t>
            </a:r>
          </a:p>
          <a:p>
            <a:pPr lvl="1"/>
            <a:r>
              <a:rPr lang="es-MX" dirty="0"/>
              <a:t>Menor calidad de vida. </a:t>
            </a:r>
          </a:p>
          <a:p>
            <a:pPr lvl="1"/>
            <a:r>
              <a:rPr lang="es-MX" dirty="0"/>
              <a:t>Relación con otros síndromes geriátricos. </a:t>
            </a:r>
          </a:p>
          <a:p>
            <a:pPr lvl="1"/>
            <a:endParaRPr lang="es-MX" dirty="0"/>
          </a:p>
          <a:p>
            <a:r>
              <a:rPr lang="es-MX" dirty="0"/>
              <a:t>Diagnósticos.  </a:t>
            </a:r>
          </a:p>
          <a:p>
            <a:r>
              <a:rPr lang="es-MX" dirty="0"/>
              <a:t>Metas para otros tratamientos.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6D7E20-A06A-4F6C-BD6B-BEFF17D2B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605" y="1642269"/>
            <a:ext cx="4664037" cy="3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33931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¿POR QUÉ EVITAR LA FRAGILIDAD?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6D7E20-A06A-4F6C-BD6B-BEFF17D2B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605" y="1642269"/>
            <a:ext cx="4664037" cy="35959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D3172E3-BBE7-40FD-96C2-0DF9CFD06273}"/>
              </a:ext>
            </a:extLst>
          </p:cNvPr>
          <p:cNvSpPr/>
          <p:nvPr/>
        </p:nvSpPr>
        <p:spPr>
          <a:xfrm>
            <a:off x="1446266" y="2491332"/>
            <a:ext cx="46497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Envejecimiento 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Patológico 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20148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TRATAMIENTO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23796E0-F4E8-4B00-BC71-0CE1C21DB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26" y="1528719"/>
            <a:ext cx="5843954" cy="441596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E2D109A-F770-49B1-AE9B-F333CA762373}"/>
              </a:ext>
            </a:extLst>
          </p:cNvPr>
          <p:cNvSpPr/>
          <p:nvPr/>
        </p:nvSpPr>
        <p:spPr>
          <a:xfrm>
            <a:off x="7388161" y="1690688"/>
            <a:ext cx="34766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“La fragilidad </a:t>
            </a:r>
          </a:p>
          <a:p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 reversible…” </a:t>
            </a:r>
          </a:p>
        </p:txBody>
      </p:sp>
    </p:spTree>
    <p:extLst>
      <p:ext uri="{BB962C8B-B14F-4D97-AF65-F5344CB8AC3E}">
        <p14:creationId xmlns:p14="http://schemas.microsoft.com/office/powerpoint/2010/main" val="2307679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TRATAMIENTO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DCC71C-2628-429E-B2E5-44D427DDD218}"/>
              </a:ext>
            </a:extLst>
          </p:cNvPr>
          <p:cNvSpPr/>
          <p:nvPr/>
        </p:nvSpPr>
        <p:spPr>
          <a:xfrm>
            <a:off x="1299519" y="1879019"/>
            <a:ext cx="9721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Alimentación                                Actividad física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721049-D90C-4B8A-8E14-9BF2D508B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738" y="2666904"/>
            <a:ext cx="3778836" cy="30329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FB55070-7952-400A-B9AE-E816D8ACA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188" y="2586905"/>
            <a:ext cx="4658019" cy="33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9293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INTERVENCIONES: DIETA 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346"/>
            <a:ext cx="10515600" cy="4351338"/>
          </a:xfrm>
        </p:spPr>
        <p:txBody>
          <a:bodyPr>
            <a:normAutofit/>
          </a:bodyPr>
          <a:lstStyle/>
          <a:p>
            <a:r>
              <a:rPr lang="es-MX" dirty="0"/>
              <a:t>Consumo de proteínas</a:t>
            </a:r>
          </a:p>
          <a:p>
            <a:pPr lvl="1"/>
            <a:r>
              <a:rPr lang="es-MX" dirty="0"/>
              <a:t>Viejo sano 1.2 g/kg</a:t>
            </a:r>
          </a:p>
          <a:p>
            <a:pPr lvl="1"/>
            <a:r>
              <a:rPr lang="es-MX" dirty="0"/>
              <a:t>20% más. 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3497506D-44C2-4BAD-AD17-24FE6E080D8F}"/>
              </a:ext>
            </a:extLst>
          </p:cNvPr>
          <p:cNvGrpSpPr/>
          <p:nvPr/>
        </p:nvGrpSpPr>
        <p:grpSpPr>
          <a:xfrm>
            <a:off x="6228432" y="2151136"/>
            <a:ext cx="5544468" cy="3657005"/>
            <a:chOff x="6228432" y="2151136"/>
            <a:chExt cx="5544468" cy="3657005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FBBD2524-0995-437C-BD18-9CAB6AE42C66}"/>
                </a:ext>
              </a:extLst>
            </p:cNvPr>
            <p:cNvSpPr/>
            <p:nvPr/>
          </p:nvSpPr>
          <p:spPr>
            <a:xfrm>
              <a:off x="6228432" y="4884811"/>
              <a:ext cx="55444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Nutriólogo geriatra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15655F7-BF86-446B-A834-28CF7BAFA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3175" y="2151136"/>
              <a:ext cx="5419725" cy="2733675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408A5587-084C-447B-A116-44092E4C8577}"/>
              </a:ext>
            </a:extLst>
          </p:cNvPr>
          <p:cNvGrpSpPr/>
          <p:nvPr/>
        </p:nvGrpSpPr>
        <p:grpSpPr>
          <a:xfrm>
            <a:off x="313766" y="2950525"/>
            <a:ext cx="6028253" cy="3044266"/>
            <a:chOff x="313766" y="2950525"/>
            <a:chExt cx="6028253" cy="304426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1288762-FCB9-4E70-B3D4-74594C74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8384" y="2950525"/>
              <a:ext cx="4296591" cy="2227862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F76FDDC-6506-4FF7-B79F-BD92AA2E4DD7}"/>
                </a:ext>
              </a:extLst>
            </p:cNvPr>
            <p:cNvSpPr/>
            <p:nvPr/>
          </p:nvSpPr>
          <p:spPr>
            <a:xfrm>
              <a:off x="313766" y="5071461"/>
              <a:ext cx="60282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Odontólogo geriatra </a:t>
              </a:r>
              <a:endParaRPr lang="es-MX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624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OBJETIVOS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A2C1B91-7E8D-4A1B-BF19-65F6C8D9E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/>
              <a:t>Generalidades del síndrome de fragilidad.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¿Cómo prevenirla? </a:t>
            </a:r>
          </a:p>
          <a:p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8DFE97-6028-4C08-B8F1-F64C57B1B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C706B7-6E6A-4F1B-B755-961D250A3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INTERVENCIONES: ACTIVIDAD FISICA 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Tai Chi → Equilibrio.  </a:t>
            </a:r>
          </a:p>
          <a:p>
            <a:r>
              <a:rPr lang="es-MX" dirty="0"/>
              <a:t>Actividad física. </a:t>
            </a:r>
          </a:p>
          <a:p>
            <a:pPr lvl="1"/>
            <a:r>
              <a:rPr lang="es-MX" dirty="0"/>
              <a:t>Aeróbica. </a:t>
            </a:r>
          </a:p>
          <a:p>
            <a:pPr lvl="1"/>
            <a:r>
              <a:rPr lang="es-MX" dirty="0"/>
              <a:t>Anaeróbica.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EDCD421-175F-498E-A393-44F78849C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144" y="1608547"/>
            <a:ext cx="5434329" cy="37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4473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http://www.vivifrail.com/es/</a:t>
            </a:r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PROTOCOLO DE ACTIVIDAD VIVIFRAIL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VIVIFRAIL.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2C5EB9-B5FB-4F2F-961A-0A9B9BD6A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26" y="1385469"/>
            <a:ext cx="4903684" cy="44571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4C47A-2A16-49C5-B89F-78AB83E96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26" y="1385469"/>
            <a:ext cx="11607281" cy="44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40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http://www.vivifrail.com/es/</a:t>
            </a:r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PROTOCOLO DE ACTIVIDAD VIVIFRAIL (2)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6CE928-9619-4EC0-9036-B692C9998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84" y="1514777"/>
            <a:ext cx="7096125" cy="50101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6ED0F9-F5E8-4B48-8AE0-91F41E39BB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47" y="1207945"/>
            <a:ext cx="7134225" cy="50387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C383794-23CC-4ED9-92A2-F1B599A7BE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735" y="948299"/>
            <a:ext cx="7124700" cy="50006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6BABAD-B6BA-47AF-8F2F-B1A2000E4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792" y="641392"/>
            <a:ext cx="7086600" cy="50482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17110C2-0CE1-4CE9-8A3B-A4F964877A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0650" y="1879019"/>
            <a:ext cx="2343150" cy="14287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54A6387-54C8-4E76-AE36-B3E82BFB1716}"/>
              </a:ext>
            </a:extLst>
          </p:cNvPr>
          <p:cNvSpPr txBox="1"/>
          <p:nvPr/>
        </p:nvSpPr>
        <p:spPr>
          <a:xfrm>
            <a:off x="10023352" y="2849769"/>
            <a:ext cx="95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/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944091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/>
              <a:t>ACTIVIDAD FISICA EN PACIENTE HOSPITALIZADO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120D9CB-0998-48C9-85A7-1B073C4988C4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JAMA 2019</a:t>
            </a:r>
            <a:endParaRPr lang="en-US" sz="1000" dirty="0"/>
          </a:p>
          <a:p>
            <a:endParaRPr lang="es-MX" sz="10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A4A21A2-3404-49B8-91EC-E1BFF19A8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59B084-2E51-46A0-9933-A939CBECB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59" y="1551513"/>
            <a:ext cx="8403669" cy="44261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27BEB0-3B52-4423-B8A7-6BD4C180E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58" y="1555586"/>
            <a:ext cx="8403669" cy="44082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EB2284-D71F-4F32-86B6-5D365B8C9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157" y="1501294"/>
            <a:ext cx="8628754" cy="44559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E958C2-7597-4F05-99BC-F70A06A6FB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156" y="1480605"/>
            <a:ext cx="8734166" cy="45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58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¿CÓMO PREVENIR LA FRAGILIDAD?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D3172E3-BBE7-40FD-96C2-0DF9CFD06273}"/>
              </a:ext>
            </a:extLst>
          </p:cNvPr>
          <p:cNvSpPr/>
          <p:nvPr/>
        </p:nvSpPr>
        <p:spPr>
          <a:xfrm>
            <a:off x="1394264" y="2200865"/>
            <a:ext cx="94034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Nutrición adecuada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Actividad física </a:t>
            </a:r>
          </a:p>
          <a:p>
            <a:pPr algn="ctr"/>
            <a:r>
              <a:rPr lang="es-ES" sz="5400" b="0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Geroprofilaxis</a:t>
            </a:r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s-ES" sz="5400" b="0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Gerontoprofilaxis</a:t>
            </a:r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434982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GEROPROFILAXIS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363"/>
            <a:ext cx="10515600" cy="4854600"/>
          </a:xfrm>
        </p:spPr>
        <p:txBody>
          <a:bodyPr>
            <a:normAutofit/>
          </a:bodyPr>
          <a:lstStyle/>
          <a:p>
            <a:r>
              <a:rPr lang="es-MX" dirty="0"/>
              <a:t>Medidas preventivas durante la niñez, juventud y adulto joven. </a:t>
            </a:r>
          </a:p>
          <a:p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56BC19-82DC-4317-8371-9E7E448C28A1}"/>
              </a:ext>
            </a:extLst>
          </p:cNvPr>
          <p:cNvSpPr/>
          <p:nvPr/>
        </p:nvSpPr>
        <p:spPr>
          <a:xfrm>
            <a:off x="415364" y="4573252"/>
            <a:ext cx="11325059" cy="14655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A9510C6-267F-4E99-A811-21A825F0DD67}"/>
              </a:ext>
            </a:extLst>
          </p:cNvPr>
          <p:cNvSpPr/>
          <p:nvPr/>
        </p:nvSpPr>
        <p:spPr>
          <a:xfrm>
            <a:off x="415364" y="2320185"/>
            <a:ext cx="3725561" cy="4616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E034C30-40C5-4EF4-A24C-2366344AABCD}"/>
              </a:ext>
            </a:extLst>
          </p:cNvPr>
          <p:cNvSpPr txBox="1"/>
          <p:nvPr/>
        </p:nvSpPr>
        <p:spPr>
          <a:xfrm>
            <a:off x="852873" y="2383458"/>
            <a:ext cx="230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RESERVA FISIOLOGICA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B50BC4A-3657-4E02-9676-E6E5E21C8A02}"/>
              </a:ext>
            </a:extLst>
          </p:cNvPr>
          <p:cNvGrpSpPr/>
          <p:nvPr/>
        </p:nvGrpSpPr>
        <p:grpSpPr>
          <a:xfrm>
            <a:off x="3679261" y="2710139"/>
            <a:ext cx="5798101" cy="1142354"/>
            <a:chOff x="3679261" y="2710139"/>
            <a:chExt cx="5798101" cy="114235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6680A3E-72B9-423A-9DF2-50A9D6A5C98E}"/>
                </a:ext>
              </a:extLst>
            </p:cNvPr>
            <p:cNvSpPr/>
            <p:nvPr/>
          </p:nvSpPr>
          <p:spPr>
            <a:xfrm rot="16200000">
              <a:off x="3352237" y="3063806"/>
              <a:ext cx="1115711" cy="4616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255D8FE-017D-4535-A68B-6D187095BA82}"/>
                </a:ext>
              </a:extLst>
            </p:cNvPr>
            <p:cNvSpPr/>
            <p:nvPr/>
          </p:nvSpPr>
          <p:spPr>
            <a:xfrm rot="20294226">
              <a:off x="3929650" y="3063799"/>
              <a:ext cx="1852760" cy="4616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15626B53-8762-4315-BC4B-0EC77C6E2AD4}"/>
                </a:ext>
              </a:extLst>
            </p:cNvPr>
            <p:cNvSpPr/>
            <p:nvPr/>
          </p:nvSpPr>
          <p:spPr>
            <a:xfrm rot="374531">
              <a:off x="5537379" y="2710139"/>
              <a:ext cx="3939983" cy="992682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1FF0C8AB-3A02-443B-B391-4A7324B4E137}"/>
              </a:ext>
            </a:extLst>
          </p:cNvPr>
          <p:cNvSpPr/>
          <p:nvPr/>
        </p:nvSpPr>
        <p:spPr>
          <a:xfrm>
            <a:off x="4365182" y="2227851"/>
            <a:ext cx="28909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ENFERMEDAD</a:t>
            </a:r>
          </a:p>
        </p:txBody>
      </p:sp>
    </p:spTree>
    <p:extLst>
      <p:ext uri="{BB962C8B-B14F-4D97-AF65-F5344CB8AC3E}">
        <p14:creationId xmlns:p14="http://schemas.microsoft.com/office/powerpoint/2010/main" val="3045312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GERONTOPROFILAXIS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Medidas preventivas en adulto mayor. </a:t>
            </a:r>
          </a:p>
          <a:p>
            <a:r>
              <a:rPr lang="es-MX" dirty="0"/>
              <a:t>“Nunca es tarde para empezar a prevenir”.</a:t>
            </a:r>
          </a:p>
          <a:p>
            <a:endParaRPr lang="es-MX" dirty="0"/>
          </a:p>
          <a:p>
            <a:r>
              <a:rPr lang="es-MX" dirty="0"/>
              <a:t>“Menor grado de dependencia…”   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A0CEF26-726A-49C4-B17B-1CC7D4AC2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031" y="681037"/>
            <a:ext cx="4411988" cy="49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92160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CONCLUSIONES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A2C1B91-7E8D-4A1B-BF19-65F6C8D9E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Fragilidad implica un estado de vulnerabilidad y riesgo de deterioro. </a:t>
            </a:r>
          </a:p>
          <a:p>
            <a:pPr algn="just"/>
            <a:r>
              <a:rPr lang="es-MX" dirty="0"/>
              <a:t>Se caracteriza por deterioro en las reservas fisiológicas del individuo, que lo hacen vulnerable y alteran su capacidad de respuesta al estrés. </a:t>
            </a:r>
          </a:p>
          <a:p>
            <a:pPr algn="just"/>
            <a:r>
              <a:rPr lang="es-MX" dirty="0"/>
              <a:t>Su manejo se establece por medio de la “Valoración Geriátrica Integral”. </a:t>
            </a:r>
          </a:p>
          <a:p>
            <a:pPr algn="just"/>
            <a:r>
              <a:rPr lang="es-MX" dirty="0"/>
              <a:t>Las intervenciones que mayor beneficio han demostrado son nutricionales y programas de ejercicio supervisado. 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637969-7B89-4E2D-9698-A895A1254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57E5DA5-3078-4671-A6CC-6C625A324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14580DE-E3EA-4EDD-845F-65F89D265BE3}"/>
              </a:ext>
            </a:extLst>
          </p:cNvPr>
          <p:cNvSpPr/>
          <p:nvPr/>
        </p:nvSpPr>
        <p:spPr>
          <a:xfrm>
            <a:off x="1080281" y="1903862"/>
            <a:ext cx="2993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Preguntas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83766E-08A8-4767-9482-808DF3960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3CC9F27-EDEB-40B6-88C9-FE18833A7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16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434C57D4-6AAE-4B98-9527-E2DEBD178871}"/>
              </a:ext>
            </a:extLst>
          </p:cNvPr>
          <p:cNvSpPr txBox="1">
            <a:spLocks/>
          </p:cNvSpPr>
          <p:nvPr/>
        </p:nvSpPr>
        <p:spPr>
          <a:xfrm>
            <a:off x="5725552" y="3597763"/>
            <a:ext cx="5634598" cy="1938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chemeClr val="bg1"/>
                </a:solidFill>
              </a:rPr>
              <a:t>Contacto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br>
              <a:rPr lang="es-MX" sz="1800" dirty="0">
                <a:solidFill>
                  <a:schemeClr val="bg1"/>
                </a:solidFill>
              </a:rPr>
            </a:br>
            <a:r>
              <a:rPr lang="es-MX" sz="1800" dirty="0">
                <a:solidFill>
                  <a:schemeClr val="bg1"/>
                </a:solidFill>
              </a:rPr>
              <a:t>dr.duarte.geriatra86@gmail.com</a:t>
            </a:r>
            <a:br>
              <a:rPr lang="es-MX" sz="1800" dirty="0">
                <a:solidFill>
                  <a:schemeClr val="bg1"/>
                </a:solidFill>
              </a:rPr>
            </a:br>
            <a:r>
              <a:rPr lang="es-MX" sz="1800" dirty="0">
                <a:solidFill>
                  <a:schemeClr val="bg1"/>
                </a:solidFill>
              </a:rPr>
              <a:t>FB @geriatriamorelia</a:t>
            </a:r>
            <a:br>
              <a:rPr lang="es-MX" sz="1800" dirty="0">
                <a:solidFill>
                  <a:schemeClr val="bg1"/>
                </a:solidFill>
              </a:rPr>
            </a:br>
            <a:r>
              <a:rPr lang="es-MX" sz="1800" dirty="0">
                <a:solidFill>
                  <a:schemeClr val="bg1"/>
                </a:solidFill>
                <a:hlinkClick r:id="rId3"/>
              </a:rPr>
              <a:t>www.geriatriamorelia.com</a:t>
            </a:r>
            <a:br>
              <a:rPr lang="es-MX" sz="1800" dirty="0">
                <a:solidFill>
                  <a:schemeClr val="bg1"/>
                </a:solidFill>
              </a:rPr>
            </a:br>
            <a:r>
              <a:rPr lang="es-MX" sz="1800" dirty="0">
                <a:solidFill>
                  <a:schemeClr val="bg1"/>
                </a:solidFill>
              </a:rPr>
              <a:t>44(35)282133</a:t>
            </a:r>
            <a:br>
              <a:rPr lang="es-MX" sz="1800" dirty="0">
                <a:solidFill>
                  <a:schemeClr val="bg1"/>
                </a:solidFill>
              </a:rPr>
            </a:br>
            <a:r>
              <a:rPr lang="es-MX" sz="1800" dirty="0">
                <a:solidFill>
                  <a:schemeClr val="bg1"/>
                </a:solidFill>
              </a:rPr>
              <a:t>Hospital Victoria Medical Center Consultorio 803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03CE1B79-C248-47DE-8DCC-2D63556F2839}"/>
              </a:ext>
            </a:extLst>
          </p:cNvPr>
          <p:cNvSpPr txBox="1">
            <a:spLocks/>
          </p:cNvSpPr>
          <p:nvPr/>
        </p:nvSpPr>
        <p:spPr>
          <a:xfrm>
            <a:off x="2288999" y="459257"/>
            <a:ext cx="907115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6600" dirty="0">
                <a:solidFill>
                  <a:schemeClr val="bg1"/>
                </a:solidFill>
              </a:rPr>
              <a:t>Gracias por su atención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F2814ED-1538-4580-947A-F4FFE067E7C8}"/>
              </a:ext>
            </a:extLst>
          </p:cNvPr>
          <p:cNvSpPr txBox="1"/>
          <p:nvPr/>
        </p:nvSpPr>
        <p:spPr>
          <a:xfrm>
            <a:off x="2000121" y="1570852"/>
            <a:ext cx="8834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i="1" dirty="0">
                <a:solidFill>
                  <a:schemeClr val="bg1"/>
                </a:solidFill>
              </a:rPr>
              <a:t>“El viejo no puede hacer lo que hace un joven; pero lo que hace es mejor ”</a:t>
            </a:r>
            <a:endParaRPr lang="es-MX" dirty="0">
              <a:solidFill>
                <a:schemeClr val="bg1"/>
              </a:solidFill>
            </a:endParaRP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Marco Tulio Cicerón</a:t>
            </a:r>
          </a:p>
          <a:p>
            <a:pPr algn="r"/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2185550-E0AE-4421-AC0A-6A3FC8D9F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55" y="2911699"/>
            <a:ext cx="2035744" cy="19868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C20F99A-F8FD-4184-9583-10C7F5ADC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627" y="3864353"/>
            <a:ext cx="2968020" cy="19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3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4BB71A6-9900-441A-9B26-0F7A12AA2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562" y="1255883"/>
            <a:ext cx="6802438" cy="48206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1866250" y="6248370"/>
            <a:ext cx="996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i="1" dirty="0"/>
              <a:t>Anderson L., et al. Fostering Engagement and Independence: opportunities and challenges for an aging society. Health Education and Behavior 2014. Vol 41 (IS) 5-9. </a:t>
            </a:r>
          </a:p>
          <a:p>
            <a:r>
              <a:rPr lang="es-MX" sz="1000" i="1" dirty="0"/>
              <a:t>World Health Organization, Active Ageing: a policy framework. Madrid, 2002.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bg1"/>
                </a:solidFill>
                <a:cs typeface="LilyUPC" panose="020B0502040204020203" pitchFamily="34" charset="-34"/>
              </a:rPr>
              <a:t>ESTADISTICA MUNDIAL</a:t>
            </a:r>
            <a:endParaRPr lang="es-MX" b="1" dirty="0">
              <a:cs typeface="LilyUPC" panose="020B0502040204020203" pitchFamily="34" charset="-34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A2C1B91-7E8D-4A1B-BF19-65F6C8D9E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1886" cy="4351338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>
                <a:solidFill>
                  <a:schemeClr val="bg1"/>
                </a:solidFill>
                <a:sym typeface="Calibri"/>
              </a:rPr>
              <a:t>2015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>
              <a:solidFill>
                <a:schemeClr val="bg1"/>
              </a:solidFill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>
                <a:solidFill>
                  <a:schemeClr val="bg1"/>
                </a:solidFill>
                <a:sym typeface="Calibri"/>
              </a:rPr>
              <a:t>Transición Mundial. 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>
                <a:solidFill>
                  <a:schemeClr val="bg1"/>
                </a:solidFill>
              </a:rPr>
              <a:t> 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>
              <a:solidFill>
                <a:schemeClr val="bg1"/>
              </a:solidFill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>
              <a:solidFill>
                <a:schemeClr val="bg1"/>
              </a:solidFill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dirty="0">
                <a:solidFill>
                  <a:schemeClr val="bg1"/>
                </a:solidFill>
                <a:sym typeface="Calibri"/>
              </a:rPr>
              <a:t>ADULTO MAYOR &gt; MENORES DE 15 AÑOS</a:t>
            </a:r>
          </a:p>
          <a:p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BA44F7D-3271-42B6-BE7D-DEF696B58C7F}"/>
              </a:ext>
            </a:extLst>
          </p:cNvPr>
          <p:cNvSpPr txBox="1"/>
          <p:nvPr/>
        </p:nvSpPr>
        <p:spPr>
          <a:xfrm>
            <a:off x="407963" y="4515729"/>
            <a:ext cx="8158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“Por primera vez en la historia, las personas pueden aspirar a vivir más de 60 años….”</a:t>
            </a:r>
          </a:p>
          <a:p>
            <a:r>
              <a:rPr lang="es-MX" dirty="0">
                <a:solidFill>
                  <a:schemeClr val="bg1"/>
                </a:solidFill>
              </a:rPr>
              <a:t>     </a:t>
            </a:r>
            <a:r>
              <a:rPr lang="es-MX" i="1" dirty="0">
                <a:solidFill>
                  <a:schemeClr val="bg1"/>
                </a:solidFill>
              </a:rPr>
              <a:t>Dra. Margaret Chan, Directora General OMS 2015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CONSECUENCIAS EN LOS SISTEMAS DE SALUD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114D7DA-F6C9-4975-9DB1-A52C86B92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477" y="374883"/>
            <a:ext cx="2708609" cy="369546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8570D16-DC63-4375-B5EE-9C40DA56E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CDBCB00-23AD-43BD-9F82-9AC6ED043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5C55160-6D95-474B-8E10-F56ED563A074}"/>
              </a:ext>
            </a:extLst>
          </p:cNvPr>
          <p:cNvSpPr/>
          <p:nvPr/>
        </p:nvSpPr>
        <p:spPr>
          <a:xfrm>
            <a:off x="7758500" y="4847882"/>
            <a:ext cx="42545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Expectativa de vida mundial</a:t>
            </a:r>
          </a:p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2015 - 71.4 años</a:t>
            </a:r>
            <a:endParaRPr lang="es-E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5972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1788272" y="6322439"/>
            <a:ext cx="10140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Informe Mundial del Envejecimiento y la Salud, 2015 OMS</a:t>
            </a:r>
          </a:p>
          <a:p>
            <a:r>
              <a:rPr lang="en-US" sz="1000" dirty="0"/>
              <a:t>Envejecimeinto y salud, una propuesta para un plan de acción INGER 2013. </a:t>
            </a:r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ESTADISTICA MUNDIAL (2)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5A8B25-72AC-4362-9706-77C536724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68" y="1339435"/>
            <a:ext cx="6829425" cy="441007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A2FCEC9-F099-464E-A499-6BDAD1C0657F}"/>
              </a:ext>
            </a:extLst>
          </p:cNvPr>
          <p:cNvSpPr/>
          <p:nvPr/>
        </p:nvSpPr>
        <p:spPr>
          <a:xfrm>
            <a:off x="8182478" y="1218623"/>
            <a:ext cx="324037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México </a:t>
            </a:r>
          </a:p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2012 INEGI 9%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5FB27B3-30EA-49E8-80B2-9B62454C8D22}"/>
              </a:ext>
            </a:extLst>
          </p:cNvPr>
          <p:cNvGrpSpPr/>
          <p:nvPr/>
        </p:nvGrpSpPr>
        <p:grpSpPr>
          <a:xfrm>
            <a:off x="690600" y="1339435"/>
            <a:ext cx="11018487" cy="4548384"/>
            <a:chOff x="690600" y="1339435"/>
            <a:chExt cx="11018487" cy="454838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613E72C-8F1E-4C3B-B12A-E0CA5C33B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600" y="1339435"/>
              <a:ext cx="6867525" cy="42481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9FB0B20-A016-4138-8772-7B16297BB2C5}"/>
                </a:ext>
              </a:extLst>
            </p:cNvPr>
            <p:cNvSpPr/>
            <p:nvPr/>
          </p:nvSpPr>
          <p:spPr>
            <a:xfrm>
              <a:off x="7896248" y="3610272"/>
              <a:ext cx="3812839" cy="22775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s-E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2050  ≈25%</a:t>
              </a:r>
            </a:p>
            <a:p>
              <a:pPr algn="ctr"/>
              <a:endPara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s-E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Esperanza de Vida en México</a:t>
              </a:r>
            </a:p>
            <a:p>
              <a:pPr algn="ctr"/>
              <a:r>
                <a:rPr lang="es-E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INEGI 2016  ≈77 años</a:t>
              </a:r>
              <a:endPara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F0CD28F8-76D2-45CC-AE13-DE8FECC7D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66726F7-B43F-4D08-9F7C-F3F6F233B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0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Chapman, S. et al. Advocacy in public health: roles and challenges, review. International Journal of Epidemiology 2001; 30: 1226-1232. </a:t>
            </a:r>
          </a:p>
          <a:p>
            <a:r>
              <a:rPr lang="es-MX" sz="1000" dirty="0"/>
              <a:t>Informe mundial sobre el envejecimiento y la salud, OMS, 2015. </a:t>
            </a:r>
          </a:p>
          <a:p>
            <a:r>
              <a:rPr lang="es-MX" sz="1000" dirty="0"/>
              <a:t>INGER 2019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ENVEJECIMIENTO SALUDABLE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B3BA07-E57B-40C2-AEDF-1C1C9EE49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033" y="1400655"/>
            <a:ext cx="6164321" cy="3426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3CE1D70-D402-4C05-A230-BDD006D9C993}"/>
              </a:ext>
            </a:extLst>
          </p:cNvPr>
          <p:cNvSpPr/>
          <p:nvPr/>
        </p:nvSpPr>
        <p:spPr>
          <a:xfrm>
            <a:off x="1085895" y="5074540"/>
            <a:ext cx="9589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 de la Geriatría: Autonomía del individuo. </a:t>
            </a:r>
          </a:p>
        </p:txBody>
      </p:sp>
    </p:spTree>
    <p:extLst>
      <p:ext uri="{BB962C8B-B14F-4D97-AF65-F5344CB8AC3E}">
        <p14:creationId xmlns:p14="http://schemas.microsoft.com/office/powerpoint/2010/main" val="3796604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r>
              <a:rPr lang="en-US" sz="1000" dirty="0"/>
              <a:t>Informe Mundial del Envejecimiento y la Salud, 2015 OMS</a:t>
            </a:r>
            <a:endParaRPr lang="es-MX" sz="1000" dirty="0"/>
          </a:p>
          <a:p>
            <a:r>
              <a:rPr lang="es-MX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ENVEJECIMIENTO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59EAB8-05F9-45D4-8CCB-E996296C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Cambios fisiológicos. </a:t>
            </a:r>
          </a:p>
          <a:p>
            <a:pPr lvl="1"/>
            <a:r>
              <a:rPr lang="es-MX" dirty="0"/>
              <a:t>Disminución de la reserva fisiológica.</a:t>
            </a:r>
          </a:p>
          <a:p>
            <a:pPr lvl="1"/>
            <a:endParaRPr lang="es-MX" dirty="0"/>
          </a:p>
          <a:p>
            <a:r>
              <a:rPr lang="es-MX" dirty="0"/>
              <a:t>Vida → Exposición a factores de riesgo. </a:t>
            </a:r>
          </a:p>
          <a:p>
            <a:pPr lvl="2"/>
            <a:r>
              <a:rPr lang="es-MX" dirty="0"/>
              <a:t>Factores protectores. </a:t>
            </a:r>
          </a:p>
          <a:p>
            <a:pPr lvl="2"/>
            <a:endParaRPr lang="es-MX" dirty="0"/>
          </a:p>
          <a:p>
            <a:r>
              <a:rPr lang="es-MX" dirty="0"/>
              <a:t>Diversidad de los estados de salud y estados funcionales que presentan las personas mayores.</a:t>
            </a:r>
          </a:p>
          <a:p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464B683-C11F-4ED5-A6E0-CE29B6CD3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379" y="552797"/>
            <a:ext cx="2631855" cy="370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453737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AFB75429-E136-4431-8395-CFA0D94A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¿QUIÉN ES FRAGIL?</a:t>
            </a:r>
          </a:p>
        </p:txBody>
      </p:sp>
      <p:cxnSp>
        <p:nvCxnSpPr>
          <p:cNvPr id="1031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id="{DDADAB40-489F-42AF-AD97-BDDA73FEE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1435" y="2426819"/>
            <a:ext cx="2341926" cy="33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17269D6-85F5-4D81-97C2-DF0B5512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891160"/>
            <a:ext cx="5455917" cy="30689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0084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69235CB7-1CFC-4BA4-9855-8651095CD27A}"/>
              </a:ext>
            </a:extLst>
          </p:cNvPr>
          <p:cNvGrpSpPr/>
          <p:nvPr/>
        </p:nvGrpSpPr>
        <p:grpSpPr>
          <a:xfrm>
            <a:off x="415364" y="4128870"/>
            <a:ext cx="10452933" cy="1909980"/>
            <a:chOff x="415364" y="4128870"/>
            <a:chExt cx="11325059" cy="1909980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85C99503-5E39-45AE-946D-7350D600B14B}"/>
                </a:ext>
              </a:extLst>
            </p:cNvPr>
            <p:cNvSpPr/>
            <p:nvPr/>
          </p:nvSpPr>
          <p:spPr>
            <a:xfrm>
              <a:off x="415364" y="4128870"/>
              <a:ext cx="11325059" cy="19099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59EE3D8F-FE35-4F08-98A1-C857DEA9C994}"/>
                </a:ext>
              </a:extLst>
            </p:cNvPr>
            <p:cNvSpPr/>
            <p:nvPr/>
          </p:nvSpPr>
          <p:spPr>
            <a:xfrm>
              <a:off x="3587999" y="4391973"/>
              <a:ext cx="22222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Enfermedad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r>
              <a:rPr lang="en-US" sz="1000" dirty="0"/>
              <a:t>Informe Mundial del Envejecimiento y la Salud, 2015 OMS</a:t>
            </a:r>
            <a:endParaRPr lang="es-MX" sz="1000" dirty="0"/>
          </a:p>
          <a:p>
            <a:r>
              <a:rPr lang="es-MX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ENVEJECIMIENTO (2)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BD1F06-2EA6-4684-B966-EAC533547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17" y="2458039"/>
            <a:ext cx="1936936" cy="310245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2104062-66E1-4DC5-BCE3-9FFA5EEDC71D}"/>
              </a:ext>
            </a:extLst>
          </p:cNvPr>
          <p:cNvSpPr/>
          <p:nvPr/>
        </p:nvSpPr>
        <p:spPr>
          <a:xfrm>
            <a:off x="559541" y="5577185"/>
            <a:ext cx="22252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Claudia, 30 años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C1FD96A-C7A1-40BC-B299-64FCD9EE0EA6}"/>
              </a:ext>
            </a:extLst>
          </p:cNvPr>
          <p:cNvGrpSpPr/>
          <p:nvPr/>
        </p:nvGrpSpPr>
        <p:grpSpPr>
          <a:xfrm>
            <a:off x="6737551" y="2982995"/>
            <a:ext cx="2565839" cy="3055855"/>
            <a:chOff x="9193368" y="2965875"/>
            <a:chExt cx="2565839" cy="305585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32A4849-8A2D-4743-B4B1-7CDFA70CF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93369" y="2965875"/>
              <a:ext cx="2565838" cy="259419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06A924C-1EBB-4D8A-8969-C9B4530EB61A}"/>
                </a:ext>
              </a:extLst>
            </p:cNvPr>
            <p:cNvSpPr/>
            <p:nvPr/>
          </p:nvSpPr>
          <p:spPr>
            <a:xfrm>
              <a:off x="9193368" y="5560065"/>
              <a:ext cx="222528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Claudia, 70 años</a:t>
              </a:r>
            </a:p>
          </p:txBody>
        </p: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761C7AC-58A1-447B-A382-BFC217F93F28}"/>
              </a:ext>
            </a:extLst>
          </p:cNvPr>
          <p:cNvSpPr/>
          <p:nvPr/>
        </p:nvSpPr>
        <p:spPr>
          <a:xfrm>
            <a:off x="415364" y="1815783"/>
            <a:ext cx="3725561" cy="461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A16D5AE-E8A0-49E4-9107-2ED38B10F661}"/>
              </a:ext>
            </a:extLst>
          </p:cNvPr>
          <p:cNvSpPr txBox="1"/>
          <p:nvPr/>
        </p:nvSpPr>
        <p:spPr>
          <a:xfrm>
            <a:off x="889126" y="1870854"/>
            <a:ext cx="230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RESERVA FISIOLOGICA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9C67E06-B4EF-4C06-B949-80F02E6207EB}"/>
              </a:ext>
            </a:extLst>
          </p:cNvPr>
          <p:cNvGrpSpPr/>
          <p:nvPr/>
        </p:nvGrpSpPr>
        <p:grpSpPr>
          <a:xfrm>
            <a:off x="3994822" y="2373475"/>
            <a:ext cx="7056356" cy="551653"/>
            <a:chOff x="3994821" y="2373475"/>
            <a:chExt cx="7776925" cy="551653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8A80432C-75C5-4D16-9201-C876AFEBB0C7}"/>
                </a:ext>
              </a:extLst>
            </p:cNvPr>
            <p:cNvSpPr/>
            <p:nvPr/>
          </p:nvSpPr>
          <p:spPr>
            <a:xfrm rot="578210">
              <a:off x="3994821" y="2463464"/>
              <a:ext cx="7776925" cy="46166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18CD3556-FC7E-4453-A484-2D56E3C06890}"/>
                </a:ext>
              </a:extLst>
            </p:cNvPr>
            <p:cNvSpPr txBox="1"/>
            <p:nvPr/>
          </p:nvSpPr>
          <p:spPr>
            <a:xfrm rot="588028">
              <a:off x="4974221" y="2373475"/>
              <a:ext cx="432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/>
                <a:t>DISMINUCIÓN DE LA RESERVA FISIOLOGICA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881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69235CB7-1CFC-4BA4-9855-8651095CD27A}"/>
              </a:ext>
            </a:extLst>
          </p:cNvPr>
          <p:cNvGrpSpPr/>
          <p:nvPr/>
        </p:nvGrpSpPr>
        <p:grpSpPr>
          <a:xfrm>
            <a:off x="415364" y="4128870"/>
            <a:ext cx="11325059" cy="1909980"/>
            <a:chOff x="415364" y="4128870"/>
            <a:chExt cx="11325059" cy="1909980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85C99503-5E39-45AE-946D-7350D600B14B}"/>
                </a:ext>
              </a:extLst>
            </p:cNvPr>
            <p:cNvSpPr/>
            <p:nvPr/>
          </p:nvSpPr>
          <p:spPr>
            <a:xfrm>
              <a:off x="415364" y="4128870"/>
              <a:ext cx="11325059" cy="19099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59EE3D8F-FE35-4F08-98A1-C857DEA9C994}"/>
                </a:ext>
              </a:extLst>
            </p:cNvPr>
            <p:cNvSpPr/>
            <p:nvPr/>
          </p:nvSpPr>
          <p:spPr>
            <a:xfrm>
              <a:off x="3587999" y="4391973"/>
              <a:ext cx="22222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Enfermedad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A6B0C364-744B-495C-BF73-EC10EBA3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5C70FC-2AE2-47CD-B997-C7612D8F8D5C}"/>
              </a:ext>
            </a:extLst>
          </p:cNvPr>
          <p:cNvSpPr txBox="1"/>
          <p:nvPr/>
        </p:nvSpPr>
        <p:spPr>
          <a:xfrm>
            <a:off x="2039153" y="6227181"/>
            <a:ext cx="972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Geriatría Hyver-Gutierrez, Manual Moderno, 2014.</a:t>
            </a:r>
            <a:r>
              <a:rPr lang="en-US" sz="1000" dirty="0"/>
              <a:t> </a:t>
            </a:r>
          </a:p>
          <a:p>
            <a:r>
              <a:rPr lang="en-US" sz="1000" dirty="0"/>
              <a:t>Informe Mundial del Envejecimiento y la Salud, 2015 OMS</a:t>
            </a:r>
            <a:endParaRPr lang="es-MX" sz="1000" dirty="0"/>
          </a:p>
          <a:p>
            <a:r>
              <a:rPr lang="es-MX" sz="1000" dirty="0"/>
              <a:t> </a:t>
            </a:r>
          </a:p>
          <a:p>
            <a:endParaRPr lang="es-MX" sz="1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623C9A-A829-4979-872E-FB28875C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ENVEJECIMIENTO (3)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C47D89-D645-41F0-960A-40B4AD5E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6118849"/>
            <a:ext cx="612705" cy="5979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61874-8983-49C2-BB79-E2CA8696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3" y="6118849"/>
            <a:ext cx="893293" cy="59799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1C1FD96A-C7A1-40BC-B299-64FCD9EE0EA6}"/>
              </a:ext>
            </a:extLst>
          </p:cNvPr>
          <p:cNvGrpSpPr/>
          <p:nvPr/>
        </p:nvGrpSpPr>
        <p:grpSpPr>
          <a:xfrm>
            <a:off x="814478" y="2864045"/>
            <a:ext cx="2565839" cy="3055855"/>
            <a:chOff x="9193368" y="2965875"/>
            <a:chExt cx="2565839" cy="305585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32A4849-8A2D-4743-B4B1-7CDFA70CF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3369" y="2965875"/>
              <a:ext cx="2565838" cy="259419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06A924C-1EBB-4D8A-8969-C9B4530EB61A}"/>
                </a:ext>
              </a:extLst>
            </p:cNvPr>
            <p:cNvSpPr/>
            <p:nvPr/>
          </p:nvSpPr>
          <p:spPr>
            <a:xfrm>
              <a:off x="9193368" y="5560065"/>
              <a:ext cx="222528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Claudia, 70 años</a:t>
              </a:r>
            </a:p>
          </p:txBody>
        </p: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761C7AC-58A1-447B-A382-BFC217F93F28}"/>
              </a:ext>
            </a:extLst>
          </p:cNvPr>
          <p:cNvSpPr/>
          <p:nvPr/>
        </p:nvSpPr>
        <p:spPr>
          <a:xfrm>
            <a:off x="415364" y="1815783"/>
            <a:ext cx="3725561" cy="461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A16D5AE-E8A0-49E4-9107-2ED38B10F661}"/>
              </a:ext>
            </a:extLst>
          </p:cNvPr>
          <p:cNvSpPr txBox="1"/>
          <p:nvPr/>
        </p:nvSpPr>
        <p:spPr>
          <a:xfrm>
            <a:off x="889126" y="1870854"/>
            <a:ext cx="230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RESERVA FISIOLOGICA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9C67E06-B4EF-4C06-B949-80F02E6207EB}"/>
              </a:ext>
            </a:extLst>
          </p:cNvPr>
          <p:cNvGrpSpPr/>
          <p:nvPr/>
        </p:nvGrpSpPr>
        <p:grpSpPr>
          <a:xfrm>
            <a:off x="3990759" y="2638412"/>
            <a:ext cx="7776925" cy="483570"/>
            <a:chOff x="4305570" y="1679939"/>
            <a:chExt cx="7776925" cy="483570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8A80432C-75C5-4D16-9201-C876AFEBB0C7}"/>
                </a:ext>
              </a:extLst>
            </p:cNvPr>
            <p:cNvSpPr/>
            <p:nvPr/>
          </p:nvSpPr>
          <p:spPr>
            <a:xfrm rot="758993">
              <a:off x="4305570" y="1701845"/>
              <a:ext cx="7776925" cy="46166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18CD3556-FC7E-4453-A484-2D56E3C06890}"/>
                </a:ext>
              </a:extLst>
            </p:cNvPr>
            <p:cNvSpPr txBox="1"/>
            <p:nvPr/>
          </p:nvSpPr>
          <p:spPr>
            <a:xfrm rot="718634">
              <a:off x="5522861" y="1679939"/>
              <a:ext cx="432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/>
                <a:t>DISMINUCIÓN DE LA RESERVA FISIOLOGICA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85A34EF9-68FC-405E-8647-A628CE22B49D}"/>
              </a:ext>
            </a:extLst>
          </p:cNvPr>
          <p:cNvSpPr/>
          <p:nvPr/>
        </p:nvSpPr>
        <p:spPr>
          <a:xfrm>
            <a:off x="6899180" y="1137175"/>
            <a:ext cx="461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Sx de fragilidad </a:t>
            </a:r>
          </a:p>
        </p:txBody>
      </p:sp>
      <p:sp>
        <p:nvSpPr>
          <p:cNvPr id="3" name="Flecha: arriba y abajo 2">
            <a:extLst>
              <a:ext uri="{FF2B5EF4-FFF2-40B4-BE49-F238E27FC236}">
                <a16:creationId xmlns:a16="http://schemas.microsoft.com/office/drawing/2014/main" id="{8534DFE7-6866-4AC6-9657-933467D13B03}"/>
              </a:ext>
            </a:extLst>
          </p:cNvPr>
          <p:cNvSpPr/>
          <p:nvPr/>
        </p:nvSpPr>
        <p:spPr>
          <a:xfrm>
            <a:off x="9120124" y="3485249"/>
            <a:ext cx="405407" cy="636787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7314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937</Words>
  <Application>Microsoft Office PowerPoint</Application>
  <PresentationFormat>Panorámica</PresentationFormat>
  <Paragraphs>189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Presentación de PowerPoint</vt:lpstr>
      <vt:lpstr>OBJETIVOS</vt:lpstr>
      <vt:lpstr>ESTADISTICA MUNDIAL</vt:lpstr>
      <vt:lpstr>ESTADISTICA MUNDIAL (2)</vt:lpstr>
      <vt:lpstr>ENVEJECIMIENTO SALUDABLE </vt:lpstr>
      <vt:lpstr>ENVEJECIMIENTO </vt:lpstr>
      <vt:lpstr>¿QUIÉN ES FRAGIL?</vt:lpstr>
      <vt:lpstr>ENVEJECIMIENTO (2)</vt:lpstr>
      <vt:lpstr>ENVEJECIMIENTO (3)</vt:lpstr>
      <vt:lpstr>SINDROME DE FRAGILIDAD</vt:lpstr>
      <vt:lpstr>PREVALENCIA </vt:lpstr>
      <vt:lpstr>DIAGNOSTICO</vt:lpstr>
      <vt:lpstr>ASOCIACIÓN CON SARCOPENIA</vt:lpstr>
      <vt:lpstr>CUESTIONARIO DE TAMIZAJE (FRAIL)</vt:lpstr>
      <vt:lpstr>¿POR QUÉ EVITAR LA FRAGILIDAD? </vt:lpstr>
      <vt:lpstr>¿POR QUÉ EVITAR LA FRAGILIDAD? </vt:lpstr>
      <vt:lpstr>TRATAMIENTO</vt:lpstr>
      <vt:lpstr>TRATAMIENTO</vt:lpstr>
      <vt:lpstr>INTERVENCIONES: DIETA  </vt:lpstr>
      <vt:lpstr>INTERVENCIONES: ACTIVIDAD FISICA  </vt:lpstr>
      <vt:lpstr>PROTOCOLO DE ACTIVIDAD VIVIFRAIL</vt:lpstr>
      <vt:lpstr>PROTOCOLO DE ACTIVIDAD VIVIFRAIL (2)</vt:lpstr>
      <vt:lpstr>ACTIVIDAD FISICA EN PACIENTE HOSPITALIZADO</vt:lpstr>
      <vt:lpstr>¿CÓMO PREVENIR LA FRAGILIDAD? </vt:lpstr>
      <vt:lpstr>GEROPROFILAXIS</vt:lpstr>
      <vt:lpstr>GERONTOPROFILAXIS</vt:lpstr>
      <vt:lpstr>CONCLUSIONES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Tavo Duarte</dc:creator>
  <cp:lastModifiedBy>Tavo Duarte</cp:lastModifiedBy>
  <cp:revision>5</cp:revision>
  <dcterms:created xsi:type="dcterms:W3CDTF">2019-04-26T05:18:32Z</dcterms:created>
  <dcterms:modified xsi:type="dcterms:W3CDTF">2019-04-27T23:09:17Z</dcterms:modified>
</cp:coreProperties>
</file>